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62" r:id="rId3"/>
    <p:sldId id="273" r:id="rId4"/>
    <p:sldId id="274" r:id="rId5"/>
    <p:sldId id="275" r:id="rId6"/>
    <p:sldId id="276" r:id="rId7"/>
    <p:sldId id="284" r:id="rId8"/>
    <p:sldId id="291" r:id="rId9"/>
    <p:sldId id="294" r:id="rId10"/>
    <p:sldId id="295" r:id="rId11"/>
    <p:sldId id="297" r:id="rId12"/>
    <p:sldId id="298" r:id="rId13"/>
    <p:sldId id="299" r:id="rId14"/>
    <p:sldId id="303" r:id="rId15"/>
    <p:sldId id="304" r:id="rId16"/>
    <p:sldId id="309" r:id="rId17"/>
    <p:sldId id="310" r:id="rId18"/>
  </p:sldIdLst>
  <p:sldSz cx="14630400" cy="8229600"/>
  <p:notesSz cx="8229600" cy="14630400"/>
  <p:embeddedFontLst>
    <p:embeddedFont>
      <p:font typeface="Alice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Lora" pitchFamily="2" charset="-52"/>
      <p:regular r:id="rId25"/>
      <p:bold r:id="rId26"/>
      <p:italic r:id="rId27"/>
      <p:boldItalic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3614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66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5200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184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859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331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6384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776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54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67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888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245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4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46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956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90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12.png"/><Relationship Id="rId7" Type="http://schemas.openxmlformats.org/officeDocument/2006/relationships/image" Target="../media/image10.sv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image" Target="../media/image18.svg"/><Relationship Id="rId5" Type="http://schemas.openxmlformats.org/officeDocument/2006/relationships/image" Target="../media/image13.svg"/><Relationship Id="rId10" Type="http://schemas.openxmlformats.org/officeDocument/2006/relationships/image" Target="../media/image17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svg"/><Relationship Id="rId5" Type="http://schemas.openxmlformats.org/officeDocument/2006/relationships/image" Target="../media/image9.sv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3469" y="865506"/>
            <a:ext cx="6538198" cy="350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Исторический контекст и метод исчисления НДС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99229" y="2058591"/>
            <a:ext cx="4042410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8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История и международное признание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99229" y="2451616"/>
            <a:ext cx="6678930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Налог на добавленную стоимость (НДС) – сравнительно молодой налог. Он был разработан французским экономистом Морисом Лоре в 1954 году как прогрессивная альтернатива оборотным налогам. Впервые НДС был введен во Франции и ряде других стран уже в 1956 году.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99229" y="3703797"/>
            <a:ext cx="6678930" cy="718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Такая стремительная популярность НДС в мировой экономике обусловлена его рядом неоспоримых достоинств, прежде всего — нейтральностью по отношению к циклам производства и потребления, а также эффективностью в условиях стремления к </a:t>
            </a:r>
            <a:r>
              <a:rPr lang="en-US" sz="1400" b="1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гармонизации налоговых систем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и унификации налогового законодательства в рамках экономических сообществ.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499229" y="5336580"/>
            <a:ext cx="3974425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8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Применение «Зачетного метода» в РБ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499229" y="5729605"/>
            <a:ext cx="6678930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 2000 года в Республике Беларусь применяется так </a:t>
            </a:r>
            <a:r>
              <a:rPr lang="en-US" sz="14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называемый «зачетный метод» (метод вычетов) исчисления НДС. 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Этот метод позволяет исключить каскадное налогообложение и гарантирует, что налог взимается только с добавленной стоимости на каждом этапе производства и реализации.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386101" y="2032873"/>
            <a:ext cx="7079099" cy="4256167"/>
          </a:xfrm>
          <a:prstGeom prst="roundRect">
            <a:avLst>
              <a:gd name="adj" fmla="val 946"/>
            </a:avLst>
          </a:prstGeom>
          <a:solidFill>
            <a:srgbClr val="C3EED6"/>
          </a:solidFill>
          <a:ln/>
        </p:spPr>
        <p:txBody>
          <a:bodyPr/>
          <a:lstStyle/>
          <a:p>
            <a:endParaRPr lang="ru-RU" sz="240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2137" y="2204323"/>
            <a:ext cx="140375" cy="11227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824787" y="2173129"/>
            <a:ext cx="6201728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Формула расчета НДС, подлежащего уплате в бюджет:</a:t>
            </a:r>
            <a:endParaRPr lang="en-US" sz="1100" dirty="0"/>
          </a:p>
        </p:txBody>
      </p:sp>
      <p:sp>
        <p:nvSpPr>
          <p:cNvPr id="12" name="Text 8"/>
          <p:cNvSpPr/>
          <p:nvPr/>
        </p:nvSpPr>
        <p:spPr>
          <a:xfrm>
            <a:off x="7824787" y="2494836"/>
            <a:ext cx="6201728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12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4787" y="2494836"/>
            <a:ext cx="6201728" cy="18335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824787" y="2820353"/>
            <a:ext cx="6201728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Где:</a:t>
            </a:r>
            <a:endParaRPr lang="en-US" sz="1100" dirty="0"/>
          </a:p>
        </p:txBody>
      </p:sp>
      <p:sp>
        <p:nvSpPr>
          <p:cNvPr id="15" name="Text 10"/>
          <p:cNvSpPr/>
          <p:nvPr/>
        </p:nvSpPr>
        <p:spPr>
          <a:xfrm>
            <a:off x="7824787" y="3100983"/>
            <a:ext cx="6201728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100" b="1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НДС_упл</a:t>
            </a:r>
            <a:r>
              <a:rPr lang="en-US" sz="11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– НДС, подлежащий уплате в бюджет.</a:t>
            </a:r>
            <a:endParaRPr lang="en-US" sz="1100" dirty="0"/>
          </a:p>
        </p:txBody>
      </p:sp>
      <p:sp>
        <p:nvSpPr>
          <p:cNvPr id="16" name="Text 11"/>
          <p:cNvSpPr/>
          <p:nvPr/>
        </p:nvSpPr>
        <p:spPr>
          <a:xfrm>
            <a:off x="7824787" y="3319820"/>
            <a:ext cx="6201728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100" b="1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НДС_исч</a:t>
            </a:r>
            <a:r>
              <a:rPr lang="en-US" sz="11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– НДС, исчисленный от оборотов по реализации товаров (работ, услуг), </a:t>
            </a:r>
            <a:endParaRPr lang="ru-RU" sz="1100" dirty="0">
              <a:solidFill>
                <a:srgbClr val="000000"/>
              </a:solidFill>
              <a:latin typeface="Lora" pitchFamily="34" charset="0"/>
              <a:ea typeface="Lora" pitchFamily="34" charset="-122"/>
              <a:cs typeface="Lora" pitchFamily="34" charset="-120"/>
            </a:endParaRPr>
          </a:p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100" dirty="0" err="1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имущественных</a:t>
            </a:r>
            <a:r>
              <a:rPr lang="en-US" sz="11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прав.</a:t>
            </a:r>
            <a:endParaRPr lang="en-US" sz="1100" dirty="0"/>
          </a:p>
        </p:txBody>
      </p:sp>
      <p:sp>
        <p:nvSpPr>
          <p:cNvPr id="17" name="Text 12"/>
          <p:cNvSpPr/>
          <p:nvPr/>
        </p:nvSpPr>
        <p:spPr>
          <a:xfrm>
            <a:off x="7824787" y="3687366"/>
            <a:ext cx="6201728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100" b="1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НВ</a:t>
            </a:r>
            <a:r>
              <a:rPr lang="en-US" sz="11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– Сумма налоговых вычетов (НДС, уплаченный поставщикам).</a:t>
            </a:r>
            <a:endParaRPr lang="en-US" sz="1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2959"/>
            <a:ext cx="10604540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Особенности плательщиков при аренде и лизинге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728311"/>
            <a:ext cx="13042821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Сложности возникают при операциях аренды, лизинга и иных форм пользования. Ниже представлены ключевые сценарии, определяющие плательщика для организаций и индивидуальных предпринимателей.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303770" y="2500670"/>
            <a:ext cx="22860" cy="4915853"/>
          </a:xfrm>
          <a:prstGeom prst="roundRect">
            <a:avLst>
              <a:gd name="adj" fmla="val 117209"/>
            </a:avLst>
          </a:prstGeom>
          <a:solidFill>
            <a:srgbClr val="D6D3CC"/>
          </a:solidFill>
          <a:ln/>
        </p:spPr>
      </p:sp>
      <p:sp>
        <p:nvSpPr>
          <p:cNvPr id="5" name="Shape 3"/>
          <p:cNvSpPr/>
          <p:nvPr/>
        </p:nvSpPr>
        <p:spPr>
          <a:xfrm>
            <a:off x="6802279" y="3289459"/>
            <a:ext cx="535781" cy="22860"/>
          </a:xfrm>
          <a:prstGeom prst="roundRect">
            <a:avLst>
              <a:gd name="adj" fmla="val 117209"/>
            </a:avLst>
          </a:prstGeom>
          <a:solidFill>
            <a:srgbClr val="D6D3CC"/>
          </a:solidFill>
          <a:ln/>
        </p:spPr>
      </p:sp>
      <p:sp>
        <p:nvSpPr>
          <p:cNvPr id="6" name="Shape 4"/>
          <p:cNvSpPr/>
          <p:nvPr/>
        </p:nvSpPr>
        <p:spPr>
          <a:xfrm>
            <a:off x="7248227" y="3233916"/>
            <a:ext cx="133945" cy="133945"/>
          </a:xfrm>
          <a:prstGeom prst="roundRect">
            <a:avLst>
              <a:gd name="adj" fmla="val 341334"/>
            </a:avLst>
          </a:prstGeom>
          <a:solidFill>
            <a:srgbClr val="1B5F39"/>
          </a:solidFill>
          <a:ln/>
        </p:spPr>
      </p:sp>
      <p:sp>
        <p:nvSpPr>
          <p:cNvPr id="7" name="Shape 5"/>
          <p:cNvSpPr/>
          <p:nvPr/>
        </p:nvSpPr>
        <p:spPr>
          <a:xfrm>
            <a:off x="793790" y="2500670"/>
            <a:ext cx="5985629" cy="1600557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8" name="Text 6"/>
          <p:cNvSpPr/>
          <p:nvPr/>
        </p:nvSpPr>
        <p:spPr>
          <a:xfrm>
            <a:off x="2877145" y="2679263"/>
            <a:ext cx="3723680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Аренда у белорусской организации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72383" y="3065383"/>
            <a:ext cx="5628442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Плательщик — организация, у которой объект находится </a:t>
            </a:r>
            <a:r>
              <a:rPr lang="en-US" sz="14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 балансе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по условиям договора аренды (лизинга) или иного пользования.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7292340" y="4504015"/>
            <a:ext cx="535781" cy="22860"/>
          </a:xfrm>
          <a:prstGeom prst="roundRect">
            <a:avLst>
              <a:gd name="adj" fmla="val 117209"/>
            </a:avLst>
          </a:prstGeom>
          <a:solidFill>
            <a:srgbClr val="D6D3CC"/>
          </a:solidFill>
          <a:ln/>
        </p:spPr>
      </p:sp>
      <p:sp>
        <p:nvSpPr>
          <p:cNvPr id="11" name="Shape 9"/>
          <p:cNvSpPr/>
          <p:nvPr/>
        </p:nvSpPr>
        <p:spPr>
          <a:xfrm>
            <a:off x="7248227" y="4448473"/>
            <a:ext cx="133945" cy="133945"/>
          </a:xfrm>
          <a:prstGeom prst="roundRect">
            <a:avLst>
              <a:gd name="adj" fmla="val 341334"/>
            </a:avLst>
          </a:prstGeom>
          <a:solidFill>
            <a:srgbClr val="1B5F39"/>
          </a:solidFill>
          <a:ln/>
        </p:spPr>
      </p:sp>
      <p:sp>
        <p:nvSpPr>
          <p:cNvPr id="12" name="Shape 10"/>
          <p:cNvSpPr/>
          <p:nvPr/>
        </p:nvSpPr>
        <p:spPr>
          <a:xfrm>
            <a:off x="7850981" y="3572351"/>
            <a:ext cx="5985629" cy="1886307"/>
          </a:xfrm>
          <a:prstGeom prst="roundRect">
            <a:avLst>
              <a:gd name="adj" fmla="val 1420"/>
            </a:avLst>
          </a:prstGeom>
          <a:solidFill>
            <a:srgbClr val="F0EDE6"/>
          </a:solidFill>
          <a:ln/>
        </p:spPr>
      </p:sp>
      <p:sp>
        <p:nvSpPr>
          <p:cNvPr id="13" name="Text 11"/>
          <p:cNvSpPr/>
          <p:nvPr/>
        </p:nvSpPr>
        <p:spPr>
          <a:xfrm>
            <a:off x="8029575" y="3750945"/>
            <a:ext cx="5214938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Аренда у иностранной организации или физлица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8029575" y="4137065"/>
            <a:ext cx="5628442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Если арендодатель (иностранная организация без постоянного представительства в РБ или физическое лицо) не является плательщиком, плательщиком признается организация-арендатор (лизингополучатель, ссудополучатель).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6802279" y="5482828"/>
            <a:ext cx="535781" cy="22860"/>
          </a:xfrm>
          <a:prstGeom prst="roundRect">
            <a:avLst>
              <a:gd name="adj" fmla="val 117209"/>
            </a:avLst>
          </a:prstGeom>
          <a:solidFill>
            <a:srgbClr val="D6D3CC"/>
          </a:solidFill>
          <a:ln/>
        </p:spPr>
      </p:sp>
      <p:sp>
        <p:nvSpPr>
          <p:cNvPr id="16" name="Shape 14"/>
          <p:cNvSpPr/>
          <p:nvPr/>
        </p:nvSpPr>
        <p:spPr>
          <a:xfrm>
            <a:off x="7248227" y="5427285"/>
            <a:ext cx="133945" cy="133945"/>
          </a:xfrm>
          <a:prstGeom prst="roundRect">
            <a:avLst>
              <a:gd name="adj" fmla="val 341334"/>
            </a:avLst>
          </a:prstGeom>
          <a:solidFill>
            <a:srgbClr val="1B5F39"/>
          </a:solidFill>
          <a:ln/>
        </p:spPr>
      </p:sp>
      <p:sp>
        <p:nvSpPr>
          <p:cNvPr id="17" name="Shape 15"/>
          <p:cNvSpPr/>
          <p:nvPr/>
        </p:nvSpPr>
        <p:spPr>
          <a:xfrm>
            <a:off x="793790" y="4694039"/>
            <a:ext cx="5985629" cy="1600557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18" name="Text 16"/>
          <p:cNvSpPr/>
          <p:nvPr/>
        </p:nvSpPr>
        <p:spPr>
          <a:xfrm>
            <a:off x="3805118" y="4872633"/>
            <a:ext cx="2795707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Аренда между физлицами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72383" y="5258753"/>
            <a:ext cx="5628442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 сдаче физическими лицами объектов в аренду или иное пользование другим физическим лицам, плательщиком всегда признается физическое лицо — </a:t>
            </a:r>
            <a:r>
              <a:rPr lang="en-US" sz="14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арендодатель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7292340" y="6604635"/>
            <a:ext cx="535781" cy="22860"/>
          </a:xfrm>
          <a:prstGeom prst="roundRect">
            <a:avLst>
              <a:gd name="adj" fmla="val 117209"/>
            </a:avLst>
          </a:prstGeom>
          <a:solidFill>
            <a:srgbClr val="D6D3CC"/>
          </a:solidFill>
          <a:ln/>
        </p:spPr>
      </p:sp>
      <p:sp>
        <p:nvSpPr>
          <p:cNvPr id="21" name="Shape 19"/>
          <p:cNvSpPr/>
          <p:nvPr/>
        </p:nvSpPr>
        <p:spPr>
          <a:xfrm>
            <a:off x="7248227" y="6549092"/>
            <a:ext cx="133945" cy="133945"/>
          </a:xfrm>
          <a:prstGeom prst="roundRect">
            <a:avLst>
              <a:gd name="adj" fmla="val 341334"/>
            </a:avLst>
          </a:prstGeom>
          <a:solidFill>
            <a:srgbClr val="1B5F39"/>
          </a:solidFill>
          <a:ln/>
        </p:spPr>
      </p:sp>
      <p:sp>
        <p:nvSpPr>
          <p:cNvPr id="22" name="Shape 20"/>
          <p:cNvSpPr/>
          <p:nvPr/>
        </p:nvSpPr>
        <p:spPr>
          <a:xfrm>
            <a:off x="7850981" y="5815846"/>
            <a:ext cx="5985629" cy="1600557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23" name="Text 21"/>
          <p:cNvSpPr/>
          <p:nvPr/>
        </p:nvSpPr>
        <p:spPr>
          <a:xfrm>
            <a:off x="8029575" y="5994440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Лизинг у ИП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8029575" y="6380559"/>
            <a:ext cx="5628442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Если ИП берет объект в аренду/лизинг у организации, и объект </a:t>
            </a:r>
            <a:r>
              <a:rPr lang="en-US" sz="14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не находится на балансе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организации-арендодателя, плательщиком становится ИП-арендатор (лизингополучатель).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13143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5070" y="543401"/>
            <a:ext cx="7566660" cy="9858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Объекты налогообложения для физических лиц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275070" y="1765816"/>
            <a:ext cx="7566660" cy="757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Физические лица, включая индивидуальных предпринимателей, уплачивают налог за объекты, расположенные на территории Республики Беларусь, которые находятся в их собственности или пользовании на определенных условиях.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275070" y="2700457"/>
            <a:ext cx="630912" cy="1161098"/>
          </a:xfrm>
          <a:prstGeom prst="roundRect">
            <a:avLst>
              <a:gd name="adj" fmla="val 360066"/>
            </a:avLst>
          </a:prstGeom>
          <a:solidFill>
            <a:srgbClr val="F0EDE6"/>
          </a:solidFill>
          <a:ln/>
        </p:spPr>
      </p:sp>
      <p:sp>
        <p:nvSpPr>
          <p:cNvPr id="7" name="Text 3"/>
          <p:cNvSpPr/>
          <p:nvPr/>
        </p:nvSpPr>
        <p:spPr>
          <a:xfrm>
            <a:off x="7063621" y="2858095"/>
            <a:ext cx="2395180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Объекты в собственности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7063621" y="3199090"/>
            <a:ext cx="6778109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Принадлежащие физическим лицам капитальные строения (их части), а также машино-места.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6275070" y="4019193"/>
            <a:ext cx="630912" cy="1161098"/>
          </a:xfrm>
          <a:prstGeom prst="roundRect">
            <a:avLst>
              <a:gd name="adj" fmla="val 360066"/>
            </a:avLst>
          </a:prstGeom>
          <a:solidFill>
            <a:srgbClr val="F0EDE6"/>
          </a:solidFill>
          <a:ln/>
        </p:spPr>
      </p:sp>
      <p:sp>
        <p:nvSpPr>
          <p:cNvPr id="11" name="Text 6"/>
          <p:cNvSpPr/>
          <p:nvPr/>
        </p:nvSpPr>
        <p:spPr>
          <a:xfrm>
            <a:off x="7063621" y="4176832"/>
            <a:ext cx="3986332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Жилые помещения в финансовом лизинге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7063621" y="4517827"/>
            <a:ext cx="6778109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Одноквартирные жилые дома или квартиры, взятые физическим лицом в финансовую аренду (лизинг) по договору, предусматривающему </a:t>
            </a:r>
            <a:r>
              <a:rPr lang="en-US" sz="14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выкуп предмета лизинга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</a:t>
            </a:r>
            <a:endParaRPr lang="en-US" sz="1400" dirty="0"/>
          </a:p>
        </p:txBody>
      </p:sp>
      <p:sp>
        <p:nvSpPr>
          <p:cNvPr id="13" name="Shape 8"/>
          <p:cNvSpPr/>
          <p:nvPr/>
        </p:nvSpPr>
        <p:spPr>
          <a:xfrm>
            <a:off x="6275070" y="5337929"/>
            <a:ext cx="630912" cy="1413510"/>
          </a:xfrm>
          <a:prstGeom prst="roundRect">
            <a:avLst>
              <a:gd name="adj" fmla="val 360066"/>
            </a:avLst>
          </a:prstGeom>
          <a:solidFill>
            <a:srgbClr val="F0EDE6"/>
          </a:solidFill>
          <a:ln/>
        </p:spPr>
      </p:sp>
      <p:sp>
        <p:nvSpPr>
          <p:cNvPr id="15" name="Text 9"/>
          <p:cNvSpPr/>
          <p:nvPr/>
        </p:nvSpPr>
        <p:spPr>
          <a:xfrm>
            <a:off x="7063621" y="5495568"/>
            <a:ext cx="2437567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Лизинг у ИП (без баланса)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7063621" y="5836563"/>
            <a:ext cx="6778109" cy="757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Объекты, взятые индивидуальными предпринимателями в финансовую аренду (лизинг) у организаций, если по условиям договора они не находятся на балансе организаций-лизингодателей.</a:t>
            </a:r>
            <a:endParaRPr lang="en-US" sz="1400" dirty="0"/>
          </a:p>
        </p:txBody>
      </p:sp>
      <p:sp>
        <p:nvSpPr>
          <p:cNvPr id="17" name="Text 11"/>
          <p:cNvSpPr/>
          <p:nvPr/>
        </p:nvSpPr>
        <p:spPr>
          <a:xfrm>
            <a:off x="6275070" y="6928842"/>
            <a:ext cx="7566660" cy="757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Это обеспечивает широкий охват объектов, используемых в предпринимательской деятельности или потенциально имеющих коммерческую ценность, даже если право собственности еще не перешло.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53167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7941"/>
            <a:ext cx="13042821" cy="1116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Налоговые льготы: Освобождение от налога на недвижимость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2141458"/>
            <a:ext cx="13042821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Налоговое законодательство предусматривает ряд освобождений от налога на недвижимость, направленных на поддержку социально значимых сфер, исторического наследия и стимулирование инвестиций.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93790" y="3672840"/>
            <a:ext cx="22683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b="1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Социальные объекты</a:t>
            </a:r>
            <a:endParaRPr lang="en-US" b="1" dirty="0"/>
          </a:p>
        </p:txBody>
      </p:sp>
      <p:sp>
        <p:nvSpPr>
          <p:cNvPr id="6" name="Text 3"/>
          <p:cNvSpPr/>
          <p:nvPr/>
        </p:nvSpPr>
        <p:spPr>
          <a:xfrm>
            <a:off x="793790" y="4058960"/>
            <a:ext cx="640973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Объекты, используемые в сферах </a:t>
            </a:r>
            <a:r>
              <a:rPr lang="en-US" sz="1600" dirty="0">
                <a:solidFill>
                  <a:srgbClr val="2C2821"/>
                </a:solidFill>
                <a:highlight>
                  <a:srgbClr val="FAF9F4"/>
                </a:highlight>
                <a:latin typeface="Lora" pitchFamily="34" charset="0"/>
                <a:ea typeface="Lora" pitchFamily="34" charset="-122"/>
                <a:cs typeface="Lora" pitchFamily="34" charset="-120"/>
              </a:rPr>
              <a:t>образования и здравоохранения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классифицируемые в соответствии с законодательством как здания для целей определения нормативных сроков службы основных средств.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7426762" y="3672840"/>
            <a:ext cx="3760827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b="1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Спортивные и культурные объекты</a:t>
            </a:r>
            <a:endParaRPr lang="en-US" b="1" dirty="0"/>
          </a:p>
        </p:txBody>
      </p:sp>
      <p:sp>
        <p:nvSpPr>
          <p:cNvPr id="9" name="Text 5"/>
          <p:cNvSpPr/>
          <p:nvPr/>
        </p:nvSpPr>
        <p:spPr>
          <a:xfrm>
            <a:off x="7426762" y="4058960"/>
            <a:ext cx="6409849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Физкультурно-спортивные сооружения, включенные в реестр, а также объекты организаций культуры, санаторно-курортных и оздоровительных организаций.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793790" y="6032421"/>
            <a:ext cx="4232553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b="1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Общественные объединения инвалидов</a:t>
            </a:r>
            <a:endParaRPr lang="en-US" b="1" dirty="0"/>
          </a:p>
        </p:txBody>
      </p:sp>
      <p:sp>
        <p:nvSpPr>
          <p:cNvPr id="12" name="Text 7"/>
          <p:cNvSpPr/>
          <p:nvPr/>
        </p:nvSpPr>
        <p:spPr>
          <a:xfrm>
            <a:off x="793790" y="6418540"/>
            <a:ext cx="640973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Объекты обложения организаций (и их подразделений) </a:t>
            </a: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Белорусского общества инвалидов, глухих и товарищества инвалидов по зрению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при условии, что численность инвалидов составляет не менее 50% от списочной численности.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7426762" y="6032421"/>
            <a:ext cx="3407212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b="1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Историко-культурные ценности</a:t>
            </a:r>
            <a:endParaRPr lang="en-US" b="1" dirty="0"/>
          </a:p>
        </p:txBody>
      </p:sp>
      <p:sp>
        <p:nvSpPr>
          <p:cNvPr id="15" name="Text 9"/>
          <p:cNvSpPr/>
          <p:nvPr/>
        </p:nvSpPr>
        <p:spPr>
          <a:xfrm>
            <a:off x="7426762" y="6418540"/>
            <a:ext cx="6409849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Здания и сооружения, признанные материальными историко-культурными ценностями и включенные в Государственный список, при условии соблюдения законодательства об охране наследия.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42287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6537"/>
            <a:ext cx="8918138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Дополнительные льготы и налоговая база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781889"/>
            <a:ext cx="1304282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Продолжение перечня льгот, включая специфические категории, и порядок определения налоговой базы для разных </a:t>
            </a:r>
            <a:r>
              <a:rPr lang="en-US" sz="1600" dirty="0" err="1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категорий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endParaRPr lang="ru-RU" sz="1600" dirty="0">
              <a:solidFill>
                <a:srgbClr val="2C2821"/>
              </a:solidFill>
              <a:latin typeface="Lora" pitchFamily="34" charset="0"/>
              <a:ea typeface="Lora" pitchFamily="34" charset="-122"/>
              <a:cs typeface="Lora" pitchFamily="34" charset="-120"/>
            </a:endParaRPr>
          </a:p>
          <a:p>
            <a:pPr marL="0" indent="0" algn="l">
              <a:lnSpc>
                <a:spcPts val="2250"/>
              </a:lnSpc>
              <a:buNone/>
            </a:pPr>
            <a:r>
              <a:rPr lang="en-US" sz="1600" dirty="0" err="1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плательщиков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93790" y="2447092"/>
            <a:ext cx="267938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Иные освобождения</a:t>
            </a:r>
            <a:endParaRPr lang="en-US" sz="2400" b="1" dirty="0"/>
          </a:p>
        </p:txBody>
      </p:sp>
      <p:sp>
        <p:nvSpPr>
          <p:cNvPr id="5" name="Text 3"/>
          <p:cNvSpPr/>
          <p:nvPr/>
        </p:nvSpPr>
        <p:spPr>
          <a:xfrm>
            <a:off x="793790" y="2960489"/>
            <a:ext cx="6303526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Здания и сооружения, </a:t>
            </a: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законсервированные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в порядке, установленном Советом Министров.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93790" y="3594497"/>
            <a:ext cx="6303526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Объекты, предназначенные для </a:t>
            </a: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охраны окружающей среды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и улучшения экологической обстановки (по перечню Президента).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93790" y="4598253"/>
            <a:ext cx="6303526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Впервые введенные в действие капитальные строения организаций в течение </a:t>
            </a: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одного года с даты их приемки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в эксплуатацию (за исключением объектов, построенных с превышением сроков).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01588" y="5887760"/>
            <a:ext cx="6303526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Объекты государственного жилищного фонда и жилищного фонда негосударственных организаций (за исключением не используемых для проживания жилых домов/помещений).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540704" y="2447092"/>
            <a:ext cx="372963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Определение налоговой базы</a:t>
            </a:r>
            <a:endParaRPr lang="en-US" sz="2400" b="1" dirty="0"/>
          </a:p>
        </p:txBody>
      </p:sp>
      <p:sp>
        <p:nvSpPr>
          <p:cNvPr id="10" name="Shape 8"/>
          <p:cNvSpPr/>
          <p:nvPr/>
        </p:nvSpPr>
        <p:spPr>
          <a:xfrm>
            <a:off x="7540704" y="2982754"/>
            <a:ext cx="6303526" cy="3561398"/>
          </a:xfrm>
          <a:prstGeom prst="roundRect">
            <a:avLst>
              <a:gd name="adj" fmla="val 75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548323" y="2990374"/>
            <a:ext cx="6607063" cy="8010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10"/>
          <p:cNvSpPr/>
          <p:nvPr/>
        </p:nvSpPr>
        <p:spPr>
          <a:xfrm>
            <a:off x="7727037" y="3105150"/>
            <a:ext cx="2783086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Организации (кап. строения)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874931" y="3105150"/>
            <a:ext cx="2783086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Остаточная стоимость (по данным бухгалтерского учета).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548324" y="3791426"/>
            <a:ext cx="6288286" cy="10868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7727037" y="3906203"/>
            <a:ext cx="2783086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Организации (сверхнорм. незаверш.)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874931" y="3906203"/>
            <a:ext cx="2783086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Стоимость, определяемая суммированием прямых и косвенных затрат.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548324" y="4878229"/>
            <a:ext cx="6288286" cy="16583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7727037" y="4993005"/>
            <a:ext cx="2783086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Физические лица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874931" y="4993005"/>
            <a:ext cx="2783086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Исходя из оценки, принадлежащих им объектов, порядок которой утверждается Президентом Республики Беларусь.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540704" y="6745010"/>
            <a:ext cx="6303526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Точное определение налоговой базы критически важно для корректного расчета налога и минимизации рисков.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03223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7705"/>
            <a:ext cx="12868156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Экономическая сущность и источники формирования ФСЗН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603058"/>
            <a:ext cx="13042821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Экономическая сущность ФСЗН отражена в его названии: это фонд, предназначенный для аккумулирования средств с целью обеспечения социальной защиты населения. Его формирование базируется на принципе солидарности поколений и включает разнообразные финансовые источники.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1777722" y="3283625"/>
            <a:ext cx="3483293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Взносы застрахованных граждан</a:t>
            </a:r>
            <a:endParaRPr lang="en-US" sz="2000" b="1" dirty="0"/>
          </a:p>
        </p:txBody>
      </p:sp>
      <p:sp>
        <p:nvSpPr>
          <p:cNvPr id="5" name="Text 3"/>
          <p:cNvSpPr/>
          <p:nvPr/>
        </p:nvSpPr>
        <p:spPr>
          <a:xfrm>
            <a:off x="793790" y="3669744"/>
            <a:ext cx="4467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Основной и самый значимый источник доходов Фонда.</a:t>
            </a:r>
            <a:endParaRPr lang="en-US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015" y="2661166"/>
            <a:ext cx="4108371" cy="4108371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3649" y="3967877"/>
            <a:ext cx="251103" cy="25110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369385" y="2778919"/>
            <a:ext cx="4467225" cy="557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Ассигнования из республиканского бюджета</a:t>
            </a:r>
            <a:endParaRPr lang="en-US" sz="2000" b="1" dirty="0"/>
          </a:p>
        </p:txBody>
      </p:sp>
      <p:sp>
        <p:nvSpPr>
          <p:cNvPr id="9" name="Text 5"/>
          <p:cNvSpPr/>
          <p:nvPr/>
        </p:nvSpPr>
        <p:spPr>
          <a:xfrm>
            <a:off x="9369385" y="3444002"/>
            <a:ext cx="4467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Государственная поддержка для обеспечения устойчивости системы.</a:t>
            </a:r>
            <a:endParaRPr lang="en-US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1015" y="2661166"/>
            <a:ext cx="4108371" cy="4108371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16416" y="3583543"/>
            <a:ext cx="251103" cy="25110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26573" y="4518898"/>
            <a:ext cx="2760464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Доходы от капитализации</a:t>
            </a:r>
            <a:endParaRPr lang="en-US" sz="2000" b="1" dirty="0"/>
          </a:p>
        </p:txBody>
      </p:sp>
      <p:sp>
        <p:nvSpPr>
          <p:cNvPr id="13" name="Text 7"/>
          <p:cNvSpPr/>
          <p:nvPr/>
        </p:nvSpPr>
        <p:spPr>
          <a:xfrm>
            <a:off x="9726573" y="4905018"/>
            <a:ext cx="4110038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Прибыль от инвестирования временно свободных средств Фонда.</a:t>
            </a:r>
            <a:endParaRPr lang="en-US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61015" y="2661166"/>
            <a:ext cx="4108371" cy="4108371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47459" y="4589740"/>
            <a:ext cx="251103" cy="251103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369385" y="5979914"/>
            <a:ext cx="3061335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Безвозмездные поступления</a:t>
            </a:r>
            <a:endParaRPr lang="en-US" sz="2000" b="1" dirty="0"/>
          </a:p>
        </p:txBody>
      </p:sp>
      <p:sp>
        <p:nvSpPr>
          <p:cNvPr id="17" name="Text 9"/>
          <p:cNvSpPr/>
          <p:nvPr/>
        </p:nvSpPr>
        <p:spPr>
          <a:xfrm>
            <a:off x="9369385" y="6366034"/>
            <a:ext cx="4467225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Различные целевые и внебюджетные средства.</a:t>
            </a:r>
            <a:endParaRPr lang="en-US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61015" y="2661166"/>
            <a:ext cx="4108371" cy="4108371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16416" y="5595818"/>
            <a:ext cx="251103" cy="251103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3028236" y="5471755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Иные поступления</a:t>
            </a:r>
            <a:endParaRPr lang="en-US" sz="2000" b="1" dirty="0"/>
          </a:p>
        </p:txBody>
      </p:sp>
      <p:sp>
        <p:nvSpPr>
          <p:cNvPr id="21" name="Text 11"/>
          <p:cNvSpPr/>
          <p:nvPr/>
        </p:nvSpPr>
        <p:spPr>
          <a:xfrm>
            <a:off x="793790" y="5857875"/>
            <a:ext cx="4467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Прочие доходы, предусмотренные законодательством.</a:t>
            </a:r>
            <a:endParaRPr lang="en-US" dirty="0"/>
          </a:p>
        </p:txBody>
      </p:sp>
      <p:pic>
        <p:nvPicPr>
          <p:cNvPr id="22" name="Image 8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61015" y="2661166"/>
            <a:ext cx="4108371" cy="4108371"/>
          </a:xfrm>
          <a:prstGeom prst="rect">
            <a:avLst/>
          </a:prstGeom>
        </p:spPr>
      </p:pic>
      <p:pic>
        <p:nvPicPr>
          <p:cNvPr id="23" name="Image 9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333649" y="5211485"/>
            <a:ext cx="251103" cy="251103"/>
          </a:xfrm>
          <a:prstGeom prst="rect">
            <a:avLst/>
          </a:prstGeom>
        </p:spPr>
      </p:pic>
      <p:sp>
        <p:nvSpPr>
          <p:cNvPr id="24" name="Text 12"/>
          <p:cNvSpPr/>
          <p:nvPr/>
        </p:nvSpPr>
        <p:spPr>
          <a:xfrm>
            <a:off x="793790" y="6970395"/>
            <a:ext cx="13042821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Обязательные страховые взносы граждан и организаций являются фундаментом всей системы. Эти взносы структурированы и подразделяются на две основные категории, направленные на финансирование различных видов выплат.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030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569" y="512564"/>
            <a:ext cx="6039207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Направления расходования средств ФСЗН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745569" y="1133475"/>
            <a:ext cx="13139261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Средства, поступающие в Фонд, строго целевые и расходуются на обеспечение гарантированных государством социальных выплат. </a:t>
            </a:r>
            <a:endParaRPr lang="ru-RU" sz="1200" dirty="0">
              <a:solidFill>
                <a:srgbClr val="2C2821"/>
              </a:solidFill>
              <a:latin typeface="Lora" pitchFamily="34" charset="0"/>
              <a:ea typeface="Lora" pitchFamily="34" charset="-122"/>
              <a:cs typeface="Lora" pitchFamily="34" charset="-120"/>
            </a:endParaRPr>
          </a:p>
          <a:p>
            <a:pPr marL="0" indent="0" algn="l">
              <a:lnSpc>
                <a:spcPts val="1500"/>
              </a:lnSpc>
              <a:buNone/>
            </a:pPr>
            <a:r>
              <a:rPr lang="en-US" sz="1200" dirty="0" err="1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Расходование</a:t>
            </a: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делится на две ключевые области: пенсионное и социальное страхование.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745569" y="2099606"/>
            <a:ext cx="2142173" cy="227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Пенсионное страхование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567439" y="2695685"/>
            <a:ext cx="6421874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Выплата пенсий по достижении пенсионного возраста.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67439" y="2931905"/>
            <a:ext cx="6421874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Выплата пенсий по инвалидности.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67439" y="3168125"/>
            <a:ext cx="6421874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Выплата пенсий по случаю потери кормильца.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567439" y="3470901"/>
            <a:ext cx="6421874" cy="387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Цель: Обеспечение стабильного дохода гражданам после прекращения трудовой деятельности или в случае утраты трудоспособности/кормильца.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7470577" y="2099606"/>
            <a:ext cx="2139791" cy="227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Социальное страхование</a:t>
            </a:r>
            <a:endParaRPr lang="en-US" sz="2400" dirty="0"/>
          </a:p>
        </p:txBody>
      </p:sp>
      <p:sp>
        <p:nvSpPr>
          <p:cNvPr id="12" name="Text 8"/>
          <p:cNvSpPr/>
          <p:nvPr/>
        </p:nvSpPr>
        <p:spPr>
          <a:xfrm>
            <a:off x="7292447" y="2695685"/>
            <a:ext cx="6421874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Пособия по временной нетрудоспособности (больничные).</a:t>
            </a:r>
            <a:endParaRPr lang="en-US" sz="1200" dirty="0"/>
          </a:p>
        </p:txBody>
      </p:sp>
      <p:sp>
        <p:nvSpPr>
          <p:cNvPr id="13" name="Text 9"/>
          <p:cNvSpPr/>
          <p:nvPr/>
        </p:nvSpPr>
        <p:spPr>
          <a:xfrm>
            <a:off x="7292447" y="2931905"/>
            <a:ext cx="6421874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Пособия по беременности и родам.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7292447" y="3168125"/>
            <a:ext cx="6421874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Пособия в связи с рождением ребенка и уходом за ним до трех лет.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7292447" y="3404345"/>
            <a:ext cx="6421874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Один свободный от работы день в месяц для родителей детей-инвалидов (до 18 лет).</a:t>
            </a:r>
            <a:endParaRPr lang="en-US" sz="1200" dirty="0"/>
          </a:p>
        </p:txBody>
      </p:sp>
      <p:sp>
        <p:nvSpPr>
          <p:cNvPr id="16" name="Text 12"/>
          <p:cNvSpPr/>
          <p:nvPr/>
        </p:nvSpPr>
        <p:spPr>
          <a:xfrm>
            <a:off x="7292447" y="3640565"/>
            <a:ext cx="6421874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Пособия на погребение (в случае смерти застрахованного или члена его семьи).</a:t>
            </a:r>
            <a:endParaRPr lang="en-US" sz="1200" dirty="0"/>
          </a:p>
        </p:txBody>
      </p:sp>
      <p:sp>
        <p:nvSpPr>
          <p:cNvPr id="17" name="Text 13"/>
          <p:cNvSpPr/>
          <p:nvPr/>
        </p:nvSpPr>
        <p:spPr>
          <a:xfrm>
            <a:off x="7292447" y="3943341"/>
            <a:ext cx="6421874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Цель: Компенсация утраченного заработка и поддержка семей в периоды социальных рисков.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40124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2363"/>
            <a:ext cx="8984099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Перечень выплат, не облагаемых взносами в ФСЗН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575197"/>
            <a:ext cx="13042821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Законодательством установлен четкий перечень выплат, на которые </a:t>
            </a:r>
            <a:r>
              <a:rPr lang="en-US" sz="14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не начисляются обязательные страховые взносы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Это, как правило, выплаты компенсационного характера, государственные пособия и средства, направленные на социальную защиту и улучшение условий труда работников.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93790" y="2218849"/>
            <a:ext cx="334923" cy="334923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5" name="Text 3"/>
          <p:cNvSpPr/>
          <p:nvPr/>
        </p:nvSpPr>
        <p:spPr>
          <a:xfrm>
            <a:off x="849570" y="2246709"/>
            <a:ext cx="22324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2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277541" y="2269927"/>
            <a:ext cx="3219688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Государственные пособия и награды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1277541" y="2591753"/>
            <a:ext cx="1255907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Денежные выплаты, связанные с награждением государственными наградами, премии, стипендии, гранты, выплачиваемые за счет средств республиканского бюджета и государственного социального страхования.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793790" y="3365659"/>
            <a:ext cx="334923" cy="334923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9" name="Text 7"/>
          <p:cNvSpPr/>
          <p:nvPr/>
        </p:nvSpPr>
        <p:spPr>
          <a:xfrm>
            <a:off x="849570" y="3393519"/>
            <a:ext cx="22324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2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1277541" y="3416737"/>
            <a:ext cx="3562826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Компенсационные и выходные выплаты</a:t>
            </a: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1277541" y="3738563"/>
            <a:ext cx="1255907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Выходное пособие при прекращении трудового договора (контракта) и компенсации для возмещения затрат, связанных с выполнением трудовых обязанностей (согласно Трудовому кодексу).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793790" y="4512469"/>
            <a:ext cx="334923" cy="334923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13" name="Text 11"/>
          <p:cNvSpPr/>
          <p:nvPr/>
        </p:nvSpPr>
        <p:spPr>
          <a:xfrm>
            <a:off x="849570" y="4540329"/>
            <a:ext cx="22324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2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1277541" y="4563547"/>
            <a:ext cx="329779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Затраты работодателя на работников</a:t>
            </a: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1277541" y="4885373"/>
            <a:ext cx="1255907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Средства, направленные на обеспечение СИЗ, лечебно-профилактическое питание, повышение квалификации, путевки для детей, медицинские осмотры и помощь, поощрения за участие в спорте, а также на строительство/покупку жилья для нуждающихся.</a:t>
            </a:r>
            <a:endParaRPr lang="en-US" sz="1400" dirty="0"/>
          </a:p>
        </p:txBody>
      </p:sp>
      <p:sp>
        <p:nvSpPr>
          <p:cNvPr id="16" name="Shape 14"/>
          <p:cNvSpPr/>
          <p:nvPr/>
        </p:nvSpPr>
        <p:spPr>
          <a:xfrm>
            <a:off x="793790" y="5659279"/>
            <a:ext cx="334923" cy="334923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17" name="Text 15"/>
          <p:cNvSpPr/>
          <p:nvPr/>
        </p:nvSpPr>
        <p:spPr>
          <a:xfrm>
            <a:off x="849570" y="5687139"/>
            <a:ext cx="22324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2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1277541" y="5710357"/>
            <a:ext cx="2857976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Страховые взносы работодателя</a:t>
            </a: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1277541" y="6032183"/>
            <a:ext cx="1255907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Суммы, уплачиваемые работодателем по обязательному государственному личному страхованию, а также по договорам добровольного страхования (жизни, дополнительной пенсии, медицинских расходов — при соблюдении условий).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793790" y="6806089"/>
            <a:ext cx="334923" cy="334923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21" name="Text 19"/>
          <p:cNvSpPr/>
          <p:nvPr/>
        </p:nvSpPr>
        <p:spPr>
          <a:xfrm>
            <a:off x="849570" y="6833949"/>
            <a:ext cx="22324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2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5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1277541" y="6857167"/>
            <a:ext cx="4857750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Выплаты по несчастным случаям и профзаболеваниям</a:t>
            </a: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1277541" y="7178993"/>
            <a:ext cx="1255907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Доплата до среднемесячного заработка при переводе на более легкую работу и пособие по временной нетрудоспособности в связи с </a:t>
            </a:r>
            <a:endParaRPr lang="ru-RU" sz="1400" dirty="0">
              <a:solidFill>
                <a:srgbClr val="2C2821"/>
              </a:solidFill>
              <a:latin typeface="Lora" pitchFamily="34" charset="0"/>
              <a:ea typeface="Lora" pitchFamily="34" charset="-122"/>
              <a:cs typeface="Lora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r>
              <a:rPr lang="en-US" sz="1400" dirty="0" err="1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производственной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травмой.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32537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1660"/>
            <a:ext cx="8482251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Размеры обязательных страховых взносов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766054"/>
            <a:ext cx="1304282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Размеры взносов четко регламентированы и зависят от их целевого назначения (пенсионное или социальное страхование) и </a:t>
            </a:r>
            <a:endParaRPr lang="ru-RU" sz="1600" dirty="0">
              <a:solidFill>
                <a:srgbClr val="2C2821"/>
              </a:solidFill>
              <a:latin typeface="Lora" pitchFamily="34" charset="0"/>
              <a:ea typeface="Lora" pitchFamily="34" charset="-122"/>
              <a:cs typeface="Lora" pitchFamily="34" charset="-120"/>
            </a:endParaRPr>
          </a:p>
          <a:p>
            <a:pPr marL="0" indent="0" algn="l">
              <a:lnSpc>
                <a:spcPts val="2100"/>
              </a:lnSpc>
              <a:buNone/>
            </a:pPr>
            <a:r>
              <a:rPr lang="en-US" sz="1600" dirty="0" err="1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категории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плательщика.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93790" y="2394347"/>
            <a:ext cx="4230886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Взносы на пенсионное страхование</a:t>
            </a:r>
            <a:endParaRPr lang="en-US" sz="2400" dirty="0"/>
          </a:p>
        </p:txBody>
      </p:sp>
      <p:sp>
        <p:nvSpPr>
          <p:cNvPr id="5" name="Shape 3"/>
          <p:cNvSpPr/>
          <p:nvPr/>
        </p:nvSpPr>
        <p:spPr>
          <a:xfrm>
            <a:off x="793790" y="2900363"/>
            <a:ext cx="6315670" cy="3262789"/>
          </a:xfrm>
          <a:prstGeom prst="roundRect">
            <a:avLst>
              <a:gd name="adj" fmla="val 77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1410" y="2907983"/>
            <a:ext cx="6300430" cy="4875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970121" y="3016806"/>
            <a:ext cx="280916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Работодатели (общий)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124087" y="3016806"/>
            <a:ext cx="280916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28%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01410" y="3395543"/>
            <a:ext cx="6300430" cy="75747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70121" y="3504367"/>
            <a:ext cx="2809161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Работодатели (сельхозпроизводство)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124087" y="3504367"/>
            <a:ext cx="280916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24%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01410" y="4153019"/>
            <a:ext cx="6300430" cy="75747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970121" y="4261842"/>
            <a:ext cx="2809161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Потребительские, садоводческие, общественные объединения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124087" y="4261842"/>
            <a:ext cx="280916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5%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01410" y="4910495"/>
            <a:ext cx="6300430" cy="75747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970121" y="5019318"/>
            <a:ext cx="2809161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Самостоятельно уплачивающие лица, Белгосстрах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124087" y="5019318"/>
            <a:ext cx="280916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29%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01410" y="5667970"/>
            <a:ext cx="6300430" cy="4875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970121" y="5776793"/>
            <a:ext cx="280916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Работающие граждане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124087" y="5776793"/>
            <a:ext cx="280916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1%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93790" y="6352937"/>
            <a:ext cx="6315670" cy="809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Важное исключение: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Работодатели освобождаются от уплаты взносов на пенсионное страхование в части выплат, начисленных в пользу работающих граждан, являющихся инвалидами I и II группы.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528560" y="2394347"/>
            <a:ext cx="4491871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Взносы по социальному страхованию</a:t>
            </a:r>
            <a:endParaRPr lang="en-US" sz="2400" dirty="0"/>
          </a:p>
        </p:txBody>
      </p:sp>
      <p:pic>
        <p:nvPicPr>
          <p:cNvPr id="2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8560" y="2900363"/>
            <a:ext cx="5368290" cy="2638306"/>
          </a:xfrm>
          <a:prstGeom prst="rect">
            <a:avLst/>
          </a:prstGeom>
        </p:spPr>
      </p:pic>
      <p:sp>
        <p:nvSpPr>
          <p:cNvPr id="24" name="Shape 21"/>
          <p:cNvSpPr/>
          <p:nvPr/>
        </p:nvSpPr>
        <p:spPr>
          <a:xfrm>
            <a:off x="7528560" y="5569148"/>
            <a:ext cx="168593" cy="168593"/>
          </a:xfrm>
          <a:prstGeom prst="roundRect">
            <a:avLst>
              <a:gd name="adj" fmla="val 10847"/>
            </a:avLst>
          </a:prstGeom>
          <a:solidFill>
            <a:srgbClr val="113C24"/>
          </a:solidFill>
          <a:ln/>
        </p:spPr>
      </p:sp>
      <p:sp>
        <p:nvSpPr>
          <p:cNvPr id="25" name="Text 22"/>
          <p:cNvSpPr/>
          <p:nvPr/>
        </p:nvSpPr>
        <p:spPr>
          <a:xfrm>
            <a:off x="7758113" y="5569149"/>
            <a:ext cx="2378393" cy="368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Работодатели и Самостоятель...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0288905" y="5569148"/>
            <a:ext cx="168593" cy="168593"/>
          </a:xfrm>
          <a:prstGeom prst="roundRect">
            <a:avLst>
              <a:gd name="adj" fmla="val 10847"/>
            </a:avLst>
          </a:prstGeom>
          <a:solidFill>
            <a:srgbClr val="36BD71"/>
          </a:solidFill>
          <a:ln/>
        </p:spPr>
      </p:sp>
      <p:sp>
        <p:nvSpPr>
          <p:cNvPr id="27" name="Text 24"/>
          <p:cNvSpPr/>
          <p:nvPr/>
        </p:nvSpPr>
        <p:spPr>
          <a:xfrm>
            <a:off x="10518458" y="5569148"/>
            <a:ext cx="1844993" cy="1687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Работающие граждане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7528560" y="6403063"/>
            <a:ext cx="6315670" cy="1079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Размер обязательных страховых взносов по социальному страхованию для большинства плательщиков (работодателей, самостоятельно уплачивающих лиц) составляет </a:t>
            </a:r>
            <a:r>
              <a:rPr lang="en-US" sz="1600" dirty="0">
                <a:solidFill>
                  <a:srgbClr val="FFFFFF"/>
                </a:solidFill>
                <a:highlight>
                  <a:srgbClr val="1B5F39"/>
                </a:highlight>
                <a:latin typeface="Lora" pitchFamily="34" charset="0"/>
                <a:ea typeface="Lora" pitchFamily="34" charset="-122"/>
                <a:cs typeface="Lora" pitchFamily="34" charset="-120"/>
              </a:rPr>
              <a:t>6 процентов</a:t>
            </a: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63122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543758"/>
            <a:ext cx="7940873" cy="556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Применяемые налоговые ставки НДС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0932" y="1455777"/>
            <a:ext cx="13048536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 Республике Беларусь действует система дифференцированных ставок НДС, зависящая от вида реализуемых товаров (работ, услуг).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0932" y="2029658"/>
            <a:ext cx="3095268" cy="587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0%</a:t>
            </a:r>
            <a:endParaRPr lang="en-US" sz="4600" dirty="0"/>
          </a:p>
        </p:txBody>
      </p:sp>
      <p:sp>
        <p:nvSpPr>
          <p:cNvPr id="5" name="Text 3"/>
          <p:cNvSpPr/>
          <p:nvPr/>
        </p:nvSpPr>
        <p:spPr>
          <a:xfrm>
            <a:off x="790932" y="2839283"/>
            <a:ext cx="3095268" cy="5560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Экспорт и международные услуги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0932" y="3501985"/>
            <a:ext cx="3095268" cy="1993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Применяется при реализации товаров, помещенных под таможенные режимы экспорта и вывезенных в Государства-члены ТС (при условии документального подтверждения), а также при экспорте некоторых работ и услуг.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4108609" y="2029658"/>
            <a:ext cx="3095387" cy="587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10%</a:t>
            </a:r>
            <a:endParaRPr lang="en-US" sz="4600" dirty="0"/>
          </a:p>
        </p:txBody>
      </p:sp>
      <p:sp>
        <p:nvSpPr>
          <p:cNvPr id="8" name="Text 6"/>
          <p:cNvSpPr/>
          <p:nvPr/>
        </p:nvSpPr>
        <p:spPr>
          <a:xfrm>
            <a:off x="4108609" y="2839283"/>
            <a:ext cx="3095387" cy="5560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Продовольствие и детские товары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108609" y="3501985"/>
            <a:ext cx="3095387" cy="3417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Применяется при реализации производимой на территории РБ продукции растениеводства, животноводства, рыбоводства и пчеловодства (за исключением некоторых видов). Также применяется при ввозе и реализации продовольственных товаров и товаров для детей по утвержденному перечню (Указ Президента РБ №287 от 21.06.2007г.).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426404" y="2029658"/>
            <a:ext cx="3095268" cy="587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20%</a:t>
            </a:r>
            <a:endParaRPr lang="en-US" sz="4600" dirty="0"/>
          </a:p>
        </p:txBody>
      </p:sp>
      <p:sp>
        <p:nvSpPr>
          <p:cNvPr id="11" name="Text 9"/>
          <p:cNvSpPr/>
          <p:nvPr/>
        </p:nvSpPr>
        <p:spPr>
          <a:xfrm>
            <a:off x="7861697" y="2839283"/>
            <a:ext cx="2224564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Основная ставка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426404" y="3223974"/>
            <a:ext cx="3095268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Применяется во всех иных случаях, не подпадающих под пониженные, нулевую ставки или освобождение. Является стандартной и наиболее распространенной ставкой НДС.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10744081" y="2029658"/>
            <a:ext cx="3095387" cy="587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9.09% / 16.67%</a:t>
            </a:r>
            <a:endParaRPr lang="en-US" sz="4600" dirty="0"/>
          </a:p>
        </p:txBody>
      </p:sp>
      <p:sp>
        <p:nvSpPr>
          <p:cNvPr id="14" name="Text 12"/>
          <p:cNvSpPr/>
          <p:nvPr/>
        </p:nvSpPr>
        <p:spPr>
          <a:xfrm>
            <a:off x="10744081" y="2839283"/>
            <a:ext cx="3095387" cy="5560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Регулируемые розничные цены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0744081" y="3501985"/>
            <a:ext cx="3095387" cy="17087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Применяется при реализации товаров по регулируемым розничным ценам с учетом налога на добавленную стоимость, что является технической ставкой, используемой для расчетов.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790932" y="7119699"/>
            <a:ext cx="13048536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Отдельные виды оборотов (например, медицинские, образовательные услуги, банковские операции) освобождаются от НДС в соответствии со статьями 94 и 96 Налогового кодекса.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0950"/>
            <a:ext cx="7556421" cy="1346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600"/>
              </a:lnSpc>
              <a:buNone/>
            </a:pPr>
            <a:r>
              <a:rPr lang="en-US" sz="8450" dirty="0">
                <a:solidFill>
                  <a:srgbClr val="1B5F39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Акцизы</a:t>
            </a:r>
            <a:endParaRPr lang="en-US" sz="8450" dirty="0"/>
          </a:p>
        </p:txBody>
      </p:sp>
      <p:sp>
        <p:nvSpPr>
          <p:cNvPr id="4" name="Text 1"/>
          <p:cNvSpPr/>
          <p:nvPr/>
        </p:nvSpPr>
        <p:spPr>
          <a:xfrm>
            <a:off x="6280190" y="2600801"/>
            <a:ext cx="7556421" cy="161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Важнейший налог для Республики Беларусь: фискальная и регулирующая значимость</a:t>
            </a:r>
            <a:endParaRPr lang="en-US" sz="3350" dirty="0"/>
          </a:p>
        </p:txBody>
      </p:sp>
      <p:sp>
        <p:nvSpPr>
          <p:cNvPr id="5" name="Text 2"/>
          <p:cNvSpPr/>
          <p:nvPr/>
        </p:nvSpPr>
        <p:spPr>
          <a:xfrm>
            <a:off x="6280190" y="4540210"/>
            <a:ext cx="7556421" cy="2758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Акцизы – один из важнейших налогов для Республики Беларусь, имеющий как фискальную значимость, так и регулирующее значение. Задумывался акциз как налог на предметы роскоши. Но в эволюции он видоизменялся. И в настоящее время им облагаются товары и продукция, имеющие устойчивый спрос. Акцизы, включаемые в цену облагаемых продукции (товаров), влияют на уровень их потребления, что и позволяет легко регулировать отдельные процессы и обеспечивать значительные поступления в бюджет.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3541306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0250"/>
            <a:ext cx="4852511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Подакцизные товары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038231"/>
            <a:ext cx="130428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 отличие от НДС взимание акцизов производится с ограниченного перечня товаров. Подакцизными товарами признаются: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93790" y="2563416"/>
            <a:ext cx="4219099" cy="4615934"/>
          </a:xfrm>
          <a:prstGeom prst="roundRect">
            <a:avLst>
              <a:gd name="adj" fmla="val 260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0930" y="2563416"/>
            <a:ext cx="91440" cy="4615934"/>
          </a:xfrm>
          <a:prstGeom prst="roundRect">
            <a:avLst>
              <a:gd name="adj" fmla="val 31628"/>
            </a:avLst>
          </a:prstGeom>
          <a:solidFill>
            <a:srgbClr val="1B5F39"/>
          </a:solidFill>
          <a:ln/>
        </p:spPr>
      </p:sp>
      <p:sp>
        <p:nvSpPr>
          <p:cNvPr id="6" name="Text 4"/>
          <p:cNvSpPr/>
          <p:nvPr/>
        </p:nvSpPr>
        <p:spPr>
          <a:xfrm>
            <a:off x="1077992" y="2779038"/>
            <a:ext cx="3719274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Спирт и алкогольная продукция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77992" y="3497104"/>
            <a:ext cx="371927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спирт этиловый ректификованный технический;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1077992" y="4181237"/>
            <a:ext cx="3719274" cy="2466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алкогольная продукция: этиловый спирт, получаемый из пищевого сырья, алкогольные напитки (водка, ликеро-водочные изделия, вино, коньяк, бренди, кальвадос, шампанское и другие напитки с объемной долей этилового спирта 7 и более процентов);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5205651" y="2563416"/>
            <a:ext cx="4219099" cy="4615934"/>
          </a:xfrm>
          <a:prstGeom prst="roundRect">
            <a:avLst>
              <a:gd name="adj" fmla="val 260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182791" y="2563416"/>
            <a:ext cx="91440" cy="4615934"/>
          </a:xfrm>
          <a:prstGeom prst="roundRect">
            <a:avLst>
              <a:gd name="adj" fmla="val 31628"/>
            </a:avLst>
          </a:prstGeom>
          <a:solidFill>
            <a:srgbClr val="1B5F39"/>
          </a:solidFill>
          <a:ln/>
        </p:spPr>
      </p:sp>
      <p:sp>
        <p:nvSpPr>
          <p:cNvPr id="11" name="Text 9"/>
          <p:cNvSpPr/>
          <p:nvPr/>
        </p:nvSpPr>
        <p:spPr>
          <a:xfrm>
            <a:off x="5489853" y="2779038"/>
            <a:ext cx="358366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Спиртосодержащая продукция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5489853" y="3195876"/>
            <a:ext cx="3719274" cy="2158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непищевая спиртосодержащая продукция в виде растворов, эмульсий, суспензий, произведенных с использованием этилового спирта из всех видов сырья, иных спиртосодержащих продуктов;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5489853" y="5421868"/>
            <a:ext cx="3719274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пищевая спиртосодержащая продукция в виде растворов, эмульсий, суспензий, произведенных с использованием этилового спирта;</a:t>
            </a: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9617512" y="2563416"/>
            <a:ext cx="4219099" cy="4615934"/>
          </a:xfrm>
          <a:prstGeom prst="roundRect">
            <a:avLst>
              <a:gd name="adj" fmla="val 260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594652" y="2563416"/>
            <a:ext cx="91440" cy="4615934"/>
          </a:xfrm>
          <a:prstGeom prst="roundRect">
            <a:avLst>
              <a:gd name="adj" fmla="val 31628"/>
            </a:avLst>
          </a:prstGeom>
          <a:solidFill>
            <a:srgbClr val="1B5F39"/>
          </a:solidFill>
          <a:ln/>
        </p:spPr>
      </p:sp>
      <p:sp>
        <p:nvSpPr>
          <p:cNvPr id="16" name="Text 14"/>
          <p:cNvSpPr/>
          <p:nvPr/>
        </p:nvSpPr>
        <p:spPr>
          <a:xfrm>
            <a:off x="9901714" y="2779038"/>
            <a:ext cx="3719274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Напитки с низким содержанием алкоголя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9901714" y="3497104"/>
            <a:ext cx="371927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пиво, пивной коктейль;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9901714" y="3872865"/>
            <a:ext cx="371927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слабоалкогольные напитки и вина с объемной долей этилового спирта от 2 до 7 процентов;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9901714" y="4865370"/>
            <a:ext cx="371927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сидры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045595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897183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Подакцизные товары (продолжение)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табачные изделия;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1081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автомобильные бензины;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5101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дизельное и биодизельное топливо;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291226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судовое топливо;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3314343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газ углеводородный сжиженный и газ природный топливный компримированный, используемые в качестве автомобильного топлива;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4280" y="4376261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масло для дизельных и (или) карбюраторных (инжекторных) двигателей;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12594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0680"/>
            <a:ext cx="810113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Плательщики акцизов и ставки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892618"/>
            <a:ext cx="3487341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Плательщики акцизов</a:t>
            </a:r>
            <a:endParaRPr lang="en-US" sz="2500" dirty="0"/>
          </a:p>
        </p:txBody>
      </p:sp>
      <p:sp>
        <p:nvSpPr>
          <p:cNvPr id="4" name="Text 2"/>
          <p:cNvSpPr/>
          <p:nvPr/>
        </p:nvSpPr>
        <p:spPr>
          <a:xfrm>
            <a:off x="793790" y="2511981"/>
            <a:ext cx="62585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организации и индивидуальные предприниматели с учетом особенностей;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93790" y="3276957"/>
            <a:ext cx="6258520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физические лица, на которых в соответствии законодательством возложена обязанность по уплате акцизов, взимаемых при ввозе товаров на территорию Республики Беларусь.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585710" y="1892618"/>
            <a:ext cx="3232190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Виды ставок</a:t>
            </a: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7585710" y="2511981"/>
            <a:ext cx="62585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Законодательством предусмотрена возможность применения двух видов ставок: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585710" y="3395424"/>
            <a:ext cx="62585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твердых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(устанавливаются в абсолютной сумме на физическую единицу измерения);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585710" y="4160401"/>
            <a:ext cx="62585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адволорных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(устанавливаются в процентах от стоимости подакцизных товаров.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85710" y="5043845"/>
            <a:ext cx="6258520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Ставки акцизов для отдельных наименований товара определены приложением №1 Особенной части НК РБ. На практике в настоящее время адвалорные ставки не используются.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93790" y="6859310"/>
            <a:ext cx="130428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 территории Республики Беларусь применяются единообразные ставки акцизов как при реализации, так и при ввозе подакцизных товаров.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1027365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9591" y="423982"/>
            <a:ext cx="6904673" cy="433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Плательщики и объект налогообложения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39591" y="1204436"/>
            <a:ext cx="2081451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Плательщики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39591" y="1603296"/>
            <a:ext cx="6606421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Плательщиками налога на прибыль являются </a:t>
            </a:r>
            <a:r>
              <a:rPr lang="en-US" sz="1400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организации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539591" y="1963936"/>
            <a:ext cx="2567821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Объект налогообложения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9591" y="2362795"/>
            <a:ext cx="6606421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Объектом налогообложения налогом на прибыль признается: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539591" y="2709505"/>
            <a:ext cx="6606421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валовая прибыль,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539591" y="2979896"/>
            <a:ext cx="6606421" cy="443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 также дивиденды и приравненные к ним доходы, начисленные белорусскими организациями.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492008" y="1204436"/>
            <a:ext cx="3095744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Определение валовой прибыли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492008" y="1603296"/>
            <a:ext cx="6606421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Валовой прибылью для целей налогообложения признается сумма: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7492008" y="1950006"/>
            <a:ext cx="6606421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прибыли от реализации товаров (работ, услуг), имущественных прав и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7492008" y="2220397"/>
            <a:ext cx="6606421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внереализационных доходов от иных операций, уменьшенных </a:t>
            </a:r>
            <a:r>
              <a:rPr lang="en-US" sz="1400" dirty="0" err="1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endParaRPr lang="ru-RU" sz="1400" dirty="0">
              <a:solidFill>
                <a:srgbClr val="2C2821"/>
              </a:solidFill>
              <a:latin typeface="Lora" pitchFamily="34" charset="0"/>
              <a:ea typeface="Lora" pitchFamily="34" charset="-122"/>
              <a:cs typeface="Lora" pitchFamily="34" charset="-120"/>
            </a:endParaRPr>
          </a:p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dirty="0" err="1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сумму</a:t>
            </a: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расходов.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06761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8180"/>
            <a:ext cx="7632740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Налоговая база и ставки налога на прибыль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197888"/>
            <a:ext cx="3225046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Налоговая база по дивидендам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93790" y="1695331"/>
            <a:ext cx="13042821" cy="240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3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95331"/>
            <a:ext cx="13042821" cy="24086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2122765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Где: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793790" y="2524363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 - отношение суммы дивидендов, причитающейся плательщику, к общей сумме прибыли, распределенной в качестве дивидендов;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793790" y="2811661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ДН - общая сумма прибыли, распределенной в качестве дивидендов;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793790" y="3098959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ДП - сумма дивидендов, полученная белорусской организацией, начислившей дивиденды, в текущем календарном году.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93790" y="3500557"/>
            <a:ext cx="1304282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 этом дивиденды, полученные в иностранной валюте, пересчитываются в белорусские рубли по официальному курсу, установленному Национальным банком Республики Беларусь на дату их получения. При определении налоговой базы значение показателя ДП учитывается в размере, не превышающем значение показателя ДН.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793790" y="4193143"/>
            <a:ext cx="2777490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Ставки налога на прибыль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801410" y="4698206"/>
            <a:ext cx="13027581" cy="4276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48809" y="4794171"/>
            <a:ext cx="62151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ru-RU" sz="11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20</a:t>
            </a:r>
            <a:r>
              <a:rPr lang="en-US" sz="11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%</a:t>
            </a:r>
            <a:endParaRPr lang="en-US" sz="1150" dirty="0"/>
          </a:p>
        </p:txBody>
      </p:sp>
      <p:sp>
        <p:nvSpPr>
          <p:cNvPr id="15" name="Text 12"/>
          <p:cNvSpPr/>
          <p:nvPr/>
        </p:nvSpPr>
        <p:spPr>
          <a:xfrm>
            <a:off x="7466409" y="4794171"/>
            <a:ext cx="62151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Основная ставка</a:t>
            </a:r>
            <a:endParaRPr lang="en-US" sz="1150" dirty="0"/>
          </a:p>
        </p:txBody>
      </p:sp>
      <p:sp>
        <p:nvSpPr>
          <p:cNvPr id="16" name="Shape 13"/>
          <p:cNvSpPr/>
          <p:nvPr/>
        </p:nvSpPr>
        <p:spPr>
          <a:xfrm>
            <a:off x="801410" y="5125879"/>
            <a:ext cx="13027581" cy="89916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7" name="Text 14"/>
          <p:cNvSpPr/>
          <p:nvPr/>
        </p:nvSpPr>
        <p:spPr>
          <a:xfrm>
            <a:off x="948809" y="5221843"/>
            <a:ext cx="62151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18" name="Text 15"/>
          <p:cNvSpPr/>
          <p:nvPr/>
        </p:nvSpPr>
        <p:spPr>
          <a:xfrm>
            <a:off x="7466409" y="5221843"/>
            <a:ext cx="6215182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20" name="Text 17"/>
          <p:cNvSpPr/>
          <p:nvPr/>
        </p:nvSpPr>
        <p:spPr>
          <a:xfrm>
            <a:off x="948809" y="6121003"/>
            <a:ext cx="62151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21" name="Text 18"/>
          <p:cNvSpPr/>
          <p:nvPr/>
        </p:nvSpPr>
        <p:spPr>
          <a:xfrm>
            <a:off x="7466409" y="6121003"/>
            <a:ext cx="621518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23" name="Text 20"/>
          <p:cNvSpPr/>
          <p:nvPr/>
        </p:nvSpPr>
        <p:spPr>
          <a:xfrm>
            <a:off x="948809" y="6784419"/>
            <a:ext cx="62151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24" name="Text 21"/>
          <p:cNvSpPr/>
          <p:nvPr/>
        </p:nvSpPr>
        <p:spPr>
          <a:xfrm>
            <a:off x="7466409" y="6784419"/>
            <a:ext cx="62151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26" name="Text 23"/>
          <p:cNvSpPr/>
          <p:nvPr/>
        </p:nvSpPr>
        <p:spPr>
          <a:xfrm>
            <a:off x="911245" y="5312153"/>
            <a:ext cx="62151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25%</a:t>
            </a:r>
            <a:endParaRPr lang="en-US" sz="1150" dirty="0"/>
          </a:p>
        </p:txBody>
      </p:sp>
      <p:sp>
        <p:nvSpPr>
          <p:cNvPr id="27" name="Text 24"/>
          <p:cNvSpPr/>
          <p:nvPr/>
        </p:nvSpPr>
        <p:spPr>
          <a:xfrm>
            <a:off x="7540109" y="5328046"/>
            <a:ext cx="62151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Прибыль банков и страховых организаций.</a:t>
            </a:r>
            <a:endParaRPr lang="en-US" sz="1150" dirty="0"/>
          </a:p>
        </p:txBody>
      </p:sp>
    </p:spTree>
    <p:extLst>
      <p:ext uri="{BB962C8B-B14F-4D97-AF65-F5344CB8AC3E}">
        <p14:creationId xmlns:p14="http://schemas.microsoft.com/office/powerpoint/2010/main" val="117049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66976"/>
            <a:ext cx="13042821" cy="1178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ru-RU" sz="3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4. Налоги, относимые на себестоимость продукции, работ, услуг. Н</a:t>
            </a:r>
            <a:r>
              <a:rPr lang="en-US" sz="3700" dirty="0" err="1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алог</a:t>
            </a:r>
            <a:r>
              <a:rPr lang="en-US" sz="3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 на недвижимость: </a:t>
            </a:r>
            <a:r>
              <a:rPr lang="ru-RU" sz="3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</a:t>
            </a:r>
            <a:r>
              <a:rPr lang="en-US" sz="3700" dirty="0" err="1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бщие</a:t>
            </a:r>
            <a:r>
              <a:rPr lang="en-US" sz="3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 положения и особенности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89" y="2299753"/>
            <a:ext cx="13042821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Плательщиками налога на недвижимость признаются как организации, так и физические лица. Однако законодательство предусматривает ряд существенных особенностей, определяющих субъекта налогообложения в зависимости от характера владения или использования объекта.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93790" y="3522226"/>
            <a:ext cx="4221956" cy="2900720"/>
          </a:xfrm>
          <a:prstGeom prst="roundRect">
            <a:avLst>
              <a:gd name="adj" fmla="val 3783"/>
            </a:avLst>
          </a:prstGeom>
          <a:solidFill>
            <a:srgbClr val="FCFBF8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499366"/>
            <a:ext cx="4221956" cy="91440"/>
          </a:xfrm>
          <a:prstGeom prst="roundRect">
            <a:avLst>
              <a:gd name="adj" fmla="val 30930"/>
            </a:avLst>
          </a:prstGeom>
          <a:solidFill>
            <a:srgbClr val="1B5F39"/>
          </a:solidFill>
          <a:ln/>
        </p:spPr>
      </p:sp>
      <p:sp>
        <p:nvSpPr>
          <p:cNvPr id="6" name="Shape 4"/>
          <p:cNvSpPr/>
          <p:nvPr/>
        </p:nvSpPr>
        <p:spPr>
          <a:xfrm>
            <a:off x="2621994" y="3239452"/>
            <a:ext cx="565547" cy="565547"/>
          </a:xfrm>
          <a:prstGeom prst="roundRect">
            <a:avLst>
              <a:gd name="adj" fmla="val 161684"/>
            </a:avLst>
          </a:prstGeom>
          <a:solidFill>
            <a:srgbClr val="1B5F39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91658" y="3408998"/>
            <a:ext cx="226219" cy="22621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05126" y="3993594"/>
            <a:ext cx="236779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Общие плательщики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005126" y="4401383"/>
            <a:ext cx="3799284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Организации и физические лица, владеющие объектами налогообложения на территории Республики Беларусь.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5204222" y="3522226"/>
            <a:ext cx="4221956" cy="2900720"/>
          </a:xfrm>
          <a:prstGeom prst="roundRect">
            <a:avLst>
              <a:gd name="adj" fmla="val 3783"/>
            </a:avLst>
          </a:prstGeom>
          <a:solidFill>
            <a:srgbClr val="FCFBF8"/>
          </a:solidFill>
          <a:ln/>
        </p:spPr>
      </p:sp>
      <p:sp>
        <p:nvSpPr>
          <p:cNvPr id="11" name="Shape 8"/>
          <p:cNvSpPr/>
          <p:nvPr/>
        </p:nvSpPr>
        <p:spPr>
          <a:xfrm>
            <a:off x="5204222" y="3499366"/>
            <a:ext cx="4221956" cy="91440"/>
          </a:xfrm>
          <a:prstGeom prst="roundRect">
            <a:avLst>
              <a:gd name="adj" fmla="val 30930"/>
            </a:avLst>
          </a:prstGeom>
          <a:solidFill>
            <a:srgbClr val="1B5F39"/>
          </a:solidFill>
          <a:ln/>
        </p:spPr>
      </p:sp>
      <p:sp>
        <p:nvSpPr>
          <p:cNvPr id="12" name="Shape 9"/>
          <p:cNvSpPr/>
          <p:nvPr/>
        </p:nvSpPr>
        <p:spPr>
          <a:xfrm>
            <a:off x="7032427" y="3239452"/>
            <a:ext cx="565547" cy="565547"/>
          </a:xfrm>
          <a:prstGeom prst="roundRect">
            <a:avLst>
              <a:gd name="adj" fmla="val 161684"/>
            </a:avLst>
          </a:prstGeom>
          <a:solidFill>
            <a:srgbClr val="1B5F39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02091" y="3408998"/>
            <a:ext cx="226219" cy="226219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15558" y="3993594"/>
            <a:ext cx="3081099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Доверительное управление</a:t>
            </a:r>
            <a:endParaRPr lang="en-US" sz="1850" dirty="0"/>
          </a:p>
        </p:txBody>
      </p:sp>
      <p:sp>
        <p:nvSpPr>
          <p:cNvPr id="15" name="Text 11"/>
          <p:cNvSpPr/>
          <p:nvPr/>
        </p:nvSpPr>
        <p:spPr>
          <a:xfrm>
            <a:off x="5415558" y="4401383"/>
            <a:ext cx="3799284" cy="1508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 объектам, переданным или приобретенным в процессе доверительного управления, плательщиком признается </a:t>
            </a:r>
            <a:r>
              <a:rPr lang="en-US" sz="14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вверитель</a:t>
            </a: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а не доверительный управляющий.</a:t>
            </a:r>
            <a:endParaRPr lang="en-US" sz="1450" dirty="0"/>
          </a:p>
        </p:txBody>
      </p:sp>
      <p:sp>
        <p:nvSpPr>
          <p:cNvPr id="16" name="Shape 12"/>
          <p:cNvSpPr/>
          <p:nvPr/>
        </p:nvSpPr>
        <p:spPr>
          <a:xfrm>
            <a:off x="9614654" y="3522226"/>
            <a:ext cx="4221956" cy="2900720"/>
          </a:xfrm>
          <a:prstGeom prst="roundRect">
            <a:avLst>
              <a:gd name="adj" fmla="val 3783"/>
            </a:avLst>
          </a:prstGeom>
          <a:solidFill>
            <a:srgbClr val="FCFBF8"/>
          </a:solidFill>
          <a:ln/>
        </p:spPr>
      </p:sp>
      <p:sp>
        <p:nvSpPr>
          <p:cNvPr id="17" name="Shape 13"/>
          <p:cNvSpPr/>
          <p:nvPr/>
        </p:nvSpPr>
        <p:spPr>
          <a:xfrm>
            <a:off x="9614654" y="3499366"/>
            <a:ext cx="4221956" cy="91440"/>
          </a:xfrm>
          <a:prstGeom prst="roundRect">
            <a:avLst>
              <a:gd name="adj" fmla="val 30930"/>
            </a:avLst>
          </a:prstGeom>
          <a:solidFill>
            <a:srgbClr val="1B5F39"/>
          </a:solidFill>
          <a:ln/>
        </p:spPr>
      </p:sp>
      <p:sp>
        <p:nvSpPr>
          <p:cNvPr id="18" name="Shape 14"/>
          <p:cNvSpPr/>
          <p:nvPr/>
        </p:nvSpPr>
        <p:spPr>
          <a:xfrm>
            <a:off x="11442859" y="3239452"/>
            <a:ext cx="565547" cy="565547"/>
          </a:xfrm>
          <a:prstGeom prst="roundRect">
            <a:avLst>
              <a:gd name="adj" fmla="val 161684"/>
            </a:avLst>
          </a:prstGeom>
          <a:solidFill>
            <a:srgbClr val="1B5F39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612523" y="3408998"/>
            <a:ext cx="226219" cy="226219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25990" y="3993594"/>
            <a:ext cx="282166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Бюджетные организации</a:t>
            </a:r>
            <a:endParaRPr lang="en-US" sz="1850" dirty="0"/>
          </a:p>
        </p:txBody>
      </p:sp>
      <p:sp>
        <p:nvSpPr>
          <p:cNvPr id="21" name="Text 16"/>
          <p:cNvSpPr/>
          <p:nvPr/>
        </p:nvSpPr>
        <p:spPr>
          <a:xfrm>
            <a:off x="9825990" y="4401383"/>
            <a:ext cx="3799284" cy="1810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Бюджетные организации, как правило, </a:t>
            </a:r>
            <a:r>
              <a:rPr lang="en-US" sz="14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плательщиками не являются</a:t>
            </a: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Исключение составляет передача ими зданий и сооружений в аренду или иное возмездное/безвозмездное пользование.</a:t>
            </a:r>
            <a:endParaRPr lang="en-US" sz="1450" dirty="0"/>
          </a:p>
        </p:txBody>
      </p:sp>
      <p:sp>
        <p:nvSpPr>
          <p:cNvPr id="22" name="Text 17"/>
          <p:cNvSpPr/>
          <p:nvPr/>
        </p:nvSpPr>
        <p:spPr>
          <a:xfrm>
            <a:off x="1076563" y="6847046"/>
            <a:ext cx="12760047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Ключевой принцип: определение плательщика часто зависит от того, на чьем балансе находится объект, или от условий договора пользования.</a:t>
            </a:r>
            <a:endParaRPr lang="en-US" sz="1450" dirty="0"/>
          </a:p>
        </p:txBody>
      </p:sp>
      <p:sp>
        <p:nvSpPr>
          <p:cNvPr id="23" name="Shape 18"/>
          <p:cNvSpPr/>
          <p:nvPr/>
        </p:nvSpPr>
        <p:spPr>
          <a:xfrm>
            <a:off x="793790" y="6634996"/>
            <a:ext cx="22860" cy="1027509"/>
          </a:xfrm>
          <a:prstGeom prst="rect">
            <a:avLst/>
          </a:prstGeom>
          <a:solidFill>
            <a:srgbClr val="1B5F39"/>
          </a:solidFill>
          <a:ln/>
        </p:spPr>
      </p:sp>
    </p:spTree>
    <p:extLst>
      <p:ext uri="{BB962C8B-B14F-4D97-AF65-F5344CB8AC3E}">
        <p14:creationId xmlns:p14="http://schemas.microsoft.com/office/powerpoint/2010/main" val="218436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2302</Words>
  <Application>Microsoft Office PowerPoint</Application>
  <PresentationFormat>Произвольный</PresentationFormat>
  <Paragraphs>219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Alice</vt:lpstr>
      <vt:lpstr>Lora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Рудковская Ольга Геннадьевна</dc:creator>
  <cp:lastModifiedBy>Ольга Алилуева</cp:lastModifiedBy>
  <cp:revision>18</cp:revision>
  <dcterms:created xsi:type="dcterms:W3CDTF">2025-10-10T15:59:13Z</dcterms:created>
  <dcterms:modified xsi:type="dcterms:W3CDTF">2026-01-07T14:20:32Z</dcterms:modified>
</cp:coreProperties>
</file>